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5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1" r:id="rId3"/>
    <p:sldId id="277" r:id="rId5"/>
    <p:sldId id="321" r:id="rId6"/>
    <p:sldId id="485" r:id="rId7"/>
    <p:sldId id="451" r:id="rId8"/>
    <p:sldId id="555" r:id="rId9"/>
    <p:sldId id="376" r:id="rId10"/>
    <p:sldId id="377" r:id="rId11"/>
    <p:sldId id="378" r:id="rId12"/>
    <p:sldId id="379" r:id="rId13"/>
    <p:sldId id="413" r:id="rId14"/>
    <p:sldId id="414" r:id="rId15"/>
    <p:sldId id="415" r:id="rId16"/>
    <p:sldId id="416" r:id="rId17"/>
    <p:sldId id="417" r:id="rId18"/>
    <p:sldId id="418" r:id="rId19"/>
    <p:sldId id="419" r:id="rId20"/>
    <p:sldId id="380" r:id="rId21"/>
    <p:sldId id="520" r:id="rId22"/>
    <p:sldId id="521" r:id="rId23"/>
    <p:sldId id="381" r:id="rId24"/>
    <p:sldId id="389" r:id="rId25"/>
    <p:sldId id="372" r:id="rId26"/>
    <p:sldId id="373" r:id="rId27"/>
    <p:sldId id="391" r:id="rId28"/>
    <p:sldId id="396" r:id="rId29"/>
    <p:sldId id="392" r:id="rId30"/>
    <p:sldId id="393" r:id="rId31"/>
    <p:sldId id="593" r:id="rId32"/>
    <p:sldId id="402" r:id="rId33"/>
    <p:sldId id="403" r:id="rId34"/>
    <p:sldId id="400" r:id="rId35"/>
    <p:sldId id="543" r:id="rId36"/>
    <p:sldId id="401" r:id="rId37"/>
    <p:sldId id="442" r:id="rId38"/>
    <p:sldId id="394" r:id="rId39"/>
    <p:sldId id="395" r:id="rId40"/>
    <p:sldId id="374" r:id="rId41"/>
    <p:sldId id="386" r:id="rId42"/>
    <p:sldId id="390" r:id="rId43"/>
    <p:sldId id="387" r:id="rId44"/>
    <p:sldId id="440" r:id="rId45"/>
    <p:sldId id="554" r:id="rId46"/>
    <p:sldId id="371" r:id="rId47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li03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D0B"/>
    <a:srgbClr val="C21C1C"/>
    <a:srgbClr val="CB1313"/>
    <a:srgbClr val="DB1F1F"/>
    <a:srgbClr val="E12F2F"/>
    <a:srgbClr val="1A1A1B"/>
    <a:srgbClr val="313134"/>
    <a:srgbClr val="181819"/>
    <a:srgbClr val="A50A09"/>
    <a:srgbClr val="DF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1"/>
    <p:restoredTop sz="94270" autoAdjust="0"/>
  </p:normalViewPr>
  <p:slideViewPr>
    <p:cSldViewPr snapToGrid="0">
      <p:cViewPr varScale="1">
        <p:scale>
          <a:sx n="72" d="100"/>
          <a:sy n="72" d="100"/>
        </p:scale>
        <p:origin x="88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gs" Target="tags/tag3.xml"/><Relationship Id="rId51" Type="http://schemas.openxmlformats.org/officeDocument/2006/relationships/commentAuthors" Target="commentAuthors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CD4FC-624D-AB4E-9533-E6A468B0E05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CQL</a:t>
            </a:r>
            <a:r>
              <a:rPr kumimoji="1" lang="zh-CN" altLang="en-US" dirty="0"/>
              <a:t>限制每个分区最多</a:t>
            </a:r>
            <a:r>
              <a:rPr kumimoji="1" lang="en-US" altLang="zh-CN" dirty="0"/>
              <a:t>2</a:t>
            </a:r>
            <a:r>
              <a:rPr kumimoji="1" lang="zh-CN" altLang="en-US" dirty="0"/>
              <a:t>亿多个</a:t>
            </a:r>
            <a:r>
              <a:rPr kumimoji="1" lang="en-US" altLang="zh-CN" dirty="0"/>
              <a:t>cell</a:t>
            </a:r>
            <a:r>
              <a:rPr kumimoji="1" lang="en-US" altLang="zh-CN" dirty="0"/>
              <a:t>s.  </a:t>
            </a:r>
            <a:endParaRPr kumimoji="1" lang="en-US" altLang="zh-CN" dirty="0"/>
          </a:p>
          <a:p>
            <a:r>
              <a:rPr kumimoji="1" lang="en-US" altLang="zh-CN" dirty="0"/>
              <a:t>https://docs.datastax.com/en/cql-oss/3.3/cql/cql_reference/refLimits.html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老的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生成：https://www.geroba.com/cassandra/cassandra-token-calculator/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一致性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DHT</a:t>
            </a:r>
            <a:r>
              <a:rPr kumimoji="1" lang="zh-CN" altLang="en-US" dirty="0"/>
              <a:t>以及</a:t>
            </a:r>
            <a:r>
              <a:rPr kumimoji="1" lang="en-US" altLang="zh-CN" dirty="0"/>
              <a:t>Gossip</a:t>
            </a:r>
            <a:r>
              <a:rPr kumimoji="1" lang="zh-CN" altLang="en-US" dirty="0"/>
              <a:t>是三个正交的</a:t>
            </a:r>
            <a:r>
              <a:rPr kumimoji="1" lang="zh-CN" altLang="en-US" dirty="0"/>
              <a:t>概念。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环中通信不是必须</a:t>
            </a:r>
            <a:r>
              <a:rPr kumimoji="1" lang="en-US" altLang="zh-CN" dirty="0"/>
              <a:t>Gossip</a:t>
            </a:r>
            <a:r>
              <a:rPr kumimoji="1" lang="zh-CN" altLang="en-US" dirty="0"/>
              <a:t>。也可以广播。改成原子广播协议，那么强一致性了。但是性能</a:t>
            </a:r>
            <a:r>
              <a:rPr kumimoji="1" lang="zh-CN" altLang="en-US" dirty="0"/>
              <a:t>很差。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https://github.com/aappleby/smhasher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https://en.wikipedia.org/wiki/MurmurHash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https://www.cnblogs.com/xuzhujack/p/15826465.html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https://github.com/apavlo/hash-function-benchmark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https://aras-p.info/blog/2016/08/09/More-Hash-Function-Tests/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https://kingins.cn/2021/10/22/%E5%93%88%E5%B8%8C%E5%87%BD%E6%95%B0Hash-functions/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https://engineering.fb.com/2008/08/25/core-data/cassandra-a-structured-storage-system-on-a-p2p-network/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深入挖掘的点：</a:t>
            </a:r>
            <a:r>
              <a:rPr kumimoji="1" lang="en-US" altLang="zh-CN" dirty="0"/>
              <a:t>P2P</a:t>
            </a:r>
            <a:r>
              <a:rPr kumimoji="1" lang="zh-CN" altLang="en-US" dirty="0"/>
              <a:t>协议</a:t>
            </a:r>
            <a:r>
              <a:rPr kumimoji="1" lang="en-US" altLang="zh-CN" dirty="0"/>
              <a:t>   Client-</a:t>
            </a:r>
            <a:r>
              <a:rPr kumimoji="1" lang="en-US" altLang="zh-CN" dirty="0"/>
              <a:t>Server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P2P</a:t>
            </a:r>
            <a:r>
              <a:rPr kumimoji="1" lang="zh-CN" altLang="en-US" dirty="0"/>
              <a:t>参考：《云计算与分布式系统</a:t>
            </a:r>
            <a:r>
              <a:rPr kumimoji="1" lang="en-US" altLang="zh-CN" dirty="0"/>
              <a:t>-</a:t>
            </a:r>
            <a:r>
              <a:rPr kumimoji="1" lang="zh-CN" altLang="en-US" dirty="0"/>
              <a:t>从并行处理到</a:t>
            </a:r>
            <a:r>
              <a:rPr kumimoji="1" lang="zh-CN" altLang="en-US" dirty="0"/>
              <a:t>物联网》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论文</a:t>
            </a:r>
            <a:r>
              <a:rPr kumimoji="1" lang="zh-CN" altLang="en-US" dirty="0"/>
              <a:t>地址：https://people.eecs.berkeley.edu/~brewer/papers/SEDA-sosp.pdf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论文</a:t>
            </a:r>
            <a:r>
              <a:rPr kumimoji="1" lang="zh-CN" altLang="en-US" dirty="0"/>
              <a:t>地址：https://people.eecs.berkeley.edu/~brewer/papers/SEDA-sosp.pdf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所有排名：https://db-engines.com/en/ranking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宽列排名：https://db-engines.com/en/ranking/wide+column+store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33" y="0"/>
            <a:ext cx="12204533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热爱">
    <p:bg>
      <p:bgPr>
        <a:solidFill>
          <a:srgbClr val="A80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69819" y="0"/>
            <a:ext cx="12018615" cy="6858000"/>
            <a:chOff x="63375" y="-155701"/>
            <a:chExt cx="12018615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20"/>
            <a:stretch>
              <a:fillRect/>
            </a:stretch>
          </p:blipFill>
          <p:spPr>
            <a:xfrm>
              <a:off x="63375" y="-155701"/>
              <a:ext cx="5800210" cy="601300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736" y="876394"/>
              <a:ext cx="5145254" cy="582590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大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-黑色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71B53-6E6A-4797-BB05-9181CDA90F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191-98FC-4568-95DD-ED3C44E606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tiff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1.xml"/><Relationship Id="rId1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github.com/jeffreyscarpenter/cassandra-guide/blob/master/resources/reservation.cql" TargetMode="External"/><Relationship Id="rId2" Type="http://schemas.openxmlformats.org/officeDocument/2006/relationships/hyperlink" Target="https://github.com/jeffreyscarpenter/cassandra-guide/blob/master/resources/hotel.cql" TargetMode="External"/><Relationship Id="rId1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xiaozhiliaoo.github.io/reading-note/tech-learning/database/cassandra/system.html#query" TargetMode="External"/><Relationship Id="rId1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docs.datastax.com/en/developer/java-driver/3.7/" TargetMode="External"/><Relationship Id="rId1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xiaozhiliaoo.github.io/reading-note/tech-quotes/chapter8.html" TargetMode="External"/><Relationship Id="rId1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11.tiff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www.youtube.com/watch?v=_kkx8f96j0M" TargetMode="External"/><Relationship Id="rId2" Type="http://schemas.openxmlformats.org/officeDocument/2006/relationships/image" Target="../media/image11.tiff"/><Relationship Id="rId1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11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11.tiff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11.tiff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11.tiff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11.tiff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1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emf"/><Relationship Id="rId2" Type="http://schemas.openxmlformats.org/officeDocument/2006/relationships/tags" Target="../tags/tag2.xml"/><Relationship Id="rId1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1.tiff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emf"/><Relationship Id="rId1" Type="http://schemas.openxmlformats.org/officeDocument/2006/relationships/image" Target="../media/image11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11.tiff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svg"/><Relationship Id="rId1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svg"/><Relationship Id="rId1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hyperlink" Target="https://xiaozhiliaoo.github.io/2022/10/30/system-research-template/" TargetMode="External"/><Relationship Id="rId1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0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0" y="2680382"/>
            <a:ext cx="121919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  <a:sym typeface="+mn-ea"/>
              </a:rPr>
              <a:t>从零开始</a:t>
            </a:r>
            <a:r>
              <a:rPr lang="en-US" altLang="zh-CN" sz="6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Cassandra</a:t>
            </a:r>
            <a:endParaRPr lang="zh-CN" altLang="en-US" sz="6000" b="1" dirty="0">
              <a:solidFill>
                <a:schemeClr val="bg1"/>
              </a:solidFill>
              <a:latin typeface="Songti SC Black" panose="02010600040101010101" pitchFamily="2" charset="-122"/>
              <a:ea typeface="Songti SC Black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93865" y="3690497"/>
            <a:ext cx="829376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0" lvl="8" indent="457200"/>
            <a:r>
              <a:rPr kumimoji="1" lang="zh-CN" altLang="en-US" sz="2000" spc="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原理</a:t>
            </a:r>
            <a:r>
              <a:rPr kumimoji="1" lang="zh-CN" altLang="en-US" sz="2000" spc="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与应用</a:t>
            </a:r>
            <a:endParaRPr kumimoji="1" lang="zh-CN" altLang="en-US" sz="2000" spc="100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22120" y="4293235"/>
            <a:ext cx="991616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</a:rPr>
              <a:t>李力</a:t>
            </a:r>
            <a:endParaRPr kumimoji="1" lang="en-US" altLang="zh-CN" sz="1600" dirty="0">
              <a:solidFill>
                <a:schemeClr val="bg1"/>
              </a:solidFill>
            </a:endParaRPr>
          </a:p>
          <a:p>
            <a:r>
              <a:rPr kumimoji="1" lang="en-US" altLang="zh-CN" sz="1600" dirty="0">
                <a:solidFill>
                  <a:schemeClr val="bg1"/>
                </a:solidFill>
              </a:rPr>
              <a:t>2022</a:t>
            </a:r>
            <a:r>
              <a:rPr kumimoji="1" lang="zh-CN" altLang="en-US" sz="1600" dirty="0">
                <a:solidFill>
                  <a:schemeClr val="bg1"/>
                </a:solidFill>
              </a:rPr>
              <a:t>年</a:t>
            </a:r>
            <a:r>
              <a:rPr kumimoji="1" lang="en-US" altLang="zh-CN" sz="1600" dirty="0">
                <a:solidFill>
                  <a:schemeClr val="bg1"/>
                </a:solidFill>
              </a:rPr>
              <a:t>11</a:t>
            </a:r>
            <a:r>
              <a:rPr kumimoji="1" lang="zh-CN" altLang="en-US" sz="1600" dirty="0">
                <a:solidFill>
                  <a:schemeClr val="bg1"/>
                </a:solidFill>
              </a:rPr>
              <a:t>月</a:t>
            </a:r>
            <a:r>
              <a:rPr kumimoji="1" lang="en-US" altLang="zh-CN" sz="1600" dirty="0">
                <a:solidFill>
                  <a:schemeClr val="bg1"/>
                </a:solidFill>
              </a:rPr>
              <a:t>16</a:t>
            </a:r>
            <a:r>
              <a:rPr kumimoji="1" lang="zh-CN" altLang="en-US" sz="1600" dirty="0">
                <a:solidFill>
                  <a:schemeClr val="bg1"/>
                </a:solidFill>
              </a:rPr>
              <a:t>日</a:t>
            </a:r>
            <a:endParaRPr kumimoji="1" lang="zh-CN" altLang="en-US" sz="1600" dirty="0">
              <a:solidFill>
                <a:schemeClr val="bg1"/>
              </a:solidFill>
            </a:endParaRPr>
          </a:p>
          <a:p>
            <a:r>
              <a:rPr kumimoji="1" lang="en-US" altLang="zh-CN" sz="1600" dirty="0">
                <a:solidFill>
                  <a:schemeClr val="bg1"/>
                </a:solidFill>
              </a:rPr>
              <a:t>Code</a:t>
            </a:r>
            <a:r>
              <a:rPr kumimoji="1" lang="zh-CN" altLang="en-US" sz="1600" dirty="0">
                <a:solidFill>
                  <a:schemeClr val="bg1"/>
                </a:solidFill>
              </a:rPr>
              <a:t>：https://github.com/xiaozhiliaoo/cassandra-practice</a:t>
            </a:r>
            <a:endParaRPr kumimoji="1" lang="zh-CN" altLang="en-US" sz="1600" dirty="0">
              <a:solidFill>
                <a:schemeClr val="bg1"/>
              </a:solidFill>
            </a:endParaRPr>
          </a:p>
          <a:p>
            <a:r>
              <a:rPr kumimoji="1" lang="en-US" altLang="zh-CN" sz="1600" dirty="0">
                <a:solidFill>
                  <a:schemeClr val="bg1"/>
                </a:solidFill>
              </a:rPr>
              <a:t>Slide</a:t>
            </a:r>
            <a:r>
              <a:rPr kumimoji="1" lang="zh-CN" altLang="en-US" sz="1600" dirty="0">
                <a:solidFill>
                  <a:schemeClr val="bg1"/>
                </a:solidFill>
              </a:rPr>
              <a:t>：https://github.com/xiaozhiliaoo/my-slides/blob/master/Database-Cassandra.pptx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1" name="直线连接符 10"/>
          <p:cNvCxnSpPr/>
          <p:nvPr/>
        </p:nvCxnSpPr>
        <p:spPr>
          <a:xfrm>
            <a:off x="1617585" y="4384811"/>
            <a:ext cx="8890" cy="939800"/>
          </a:xfrm>
          <a:prstGeom prst="line">
            <a:avLst/>
          </a:prstGeom>
          <a:ln w="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酒店预定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5925" y="2696845"/>
            <a:ext cx="5940425" cy="3733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730" y="2414270"/>
            <a:ext cx="4465955" cy="37630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工作流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定义应用查询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20" y="2348865"/>
            <a:ext cx="8548370" cy="43173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77400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逻辑数据建模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逻辑数据建模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酒店领域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预定领域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3194050"/>
            <a:ext cx="5094605" cy="32359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835" y="3027680"/>
            <a:ext cx="6118225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652145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物理数据建模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物理数据建模（Chebotko图）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酒店</a:t>
            </a:r>
            <a:r>
              <a:rPr lang="en-US" altLang="zh-CN">
                <a:solidFill>
                  <a:schemeClr val="bg1"/>
                </a:solidFill>
              </a:rPr>
              <a:t>keyspace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预定</a:t>
            </a:r>
            <a:r>
              <a:rPr lang="en-US" altLang="zh-CN">
                <a:solidFill>
                  <a:schemeClr val="bg1"/>
                </a:solidFill>
              </a:rPr>
              <a:t>keyspace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" y="3282950"/>
            <a:ext cx="5878830" cy="32854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55" y="2508885"/>
            <a:ext cx="5705475" cy="36683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63493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评估和改进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olidFill>
                  <a:schemeClr val="bg1"/>
                </a:solidFill>
              </a:rPr>
              <a:t>计算分区</a:t>
            </a:r>
            <a:r>
              <a:rPr lang="zh-CN" altLang="en-US">
                <a:solidFill>
                  <a:schemeClr val="bg1"/>
                </a:solidFill>
              </a:rPr>
              <a:t>大小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计算磁盘</a:t>
            </a:r>
            <a:r>
              <a:rPr lang="zh-CN" altLang="en-US">
                <a:solidFill>
                  <a:schemeClr val="bg1"/>
                </a:solidFill>
              </a:rPr>
              <a:t>大小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分解</a:t>
            </a:r>
            <a:r>
              <a:rPr lang="zh-CN" altLang="en-US">
                <a:solidFill>
                  <a:schemeClr val="bg1"/>
                </a:solidFill>
              </a:rPr>
              <a:t>大分区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分区键加列，</a:t>
            </a:r>
            <a:r>
              <a:rPr lang="zh-CN" altLang="en-US">
                <a:solidFill>
                  <a:schemeClr val="bg1"/>
                </a:solidFill>
              </a:rPr>
              <a:t>分桶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70" y="4048125"/>
            <a:ext cx="5668010" cy="1137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70" y="2419350"/>
            <a:ext cx="3435985" cy="884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995" y="854710"/>
            <a:ext cx="3756660" cy="28543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64465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定义数据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Schema</a:t>
            </a:r>
            <a:endParaRPr kumimoji="1" lang="en-US" altLang="zh-CN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酒店：</a:t>
            </a:r>
            <a:r>
              <a:rPr lang="zh-CN" altLang="en-US">
                <a:solidFill>
                  <a:schemeClr val="bg1"/>
                </a:solidFill>
                <a:hlinkClick r:id="rId2" action="ppaction://hlinkfile"/>
              </a:rPr>
              <a:t>参考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预定：</a:t>
            </a:r>
            <a:r>
              <a:rPr lang="zh-CN" altLang="en-US">
                <a:solidFill>
                  <a:schemeClr val="bg1"/>
                </a:solidFill>
                <a:hlinkClick r:id="rId3" action="ppaction://hlinkfile"/>
              </a:rPr>
              <a:t>参考</a:t>
            </a:r>
            <a:endParaRPr lang="zh-CN" altLang="en-US">
              <a:solidFill>
                <a:schemeClr val="bg1"/>
              </a:solidFill>
              <a:hlinkClick r:id="rId3" action="ppaction://hlinkfile"/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总结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反范式化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查询驱动建模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主键查询优先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搜索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</a:rPr>
              <a:t>聚合转</a:t>
            </a:r>
            <a:r>
              <a:rPr lang="en-US" altLang="zh-CN">
                <a:solidFill>
                  <a:schemeClr val="bg1"/>
                </a:solidFill>
              </a:rPr>
              <a:t>es</a:t>
            </a:r>
            <a:r>
              <a:rPr lang="zh-CN" altLang="en-US">
                <a:solidFill>
                  <a:schemeClr val="bg1"/>
                </a:solidFill>
              </a:rPr>
              <a:t>，分析</a:t>
            </a:r>
            <a:r>
              <a:rPr lang="en-US" altLang="zh-CN">
                <a:solidFill>
                  <a:schemeClr val="bg1"/>
                </a:solidFill>
              </a:rPr>
              <a:t>spark</a:t>
            </a:r>
            <a:r>
              <a:rPr lang="zh-CN" altLang="en-US">
                <a:solidFill>
                  <a:schemeClr val="bg1"/>
                </a:solidFill>
              </a:rPr>
              <a:t>或数仓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常见错误整理：</a:t>
            </a:r>
            <a:r>
              <a:rPr lang="zh-CN" altLang="en-US">
                <a:solidFill>
                  <a:schemeClr val="bg1"/>
                </a:solidFill>
                <a:hlinkClick r:id="rId2" action="ppaction://hlinkfile"/>
              </a:rPr>
              <a:t>参考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客户端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线上服务器版本 [cqlsh 5.0.1 | Cassandra 3.11.4 | CQL spec 3.4.4 | Native protocol v4] 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Driver版本：</a:t>
            </a:r>
            <a:r>
              <a:rPr lang="en-US" altLang="zh-CN">
                <a:solidFill>
                  <a:schemeClr val="bg1"/>
                </a:solidFill>
                <a:hlinkClick r:id="rId2" action="ppaction://hlinkfile"/>
              </a:rPr>
              <a:t>3.7.0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客户端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存储层的封装非常成熟，模式非常固定，机制却因人而异</a:t>
            </a:r>
            <a:endParaRPr lang="zh-CN" altLang="en-US" sz="2800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同步，异步，反应式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技术演进</a:t>
            </a:r>
            <a:endParaRPr lang="zh-CN" altLang="en-US">
              <a:solidFill>
                <a:schemeClr val="bg1"/>
              </a:solidFill>
            </a:endParaRPr>
          </a:p>
          <a:p>
            <a:pPr lvl="2"/>
            <a:r>
              <a:rPr lang="en-US" altLang="zh-CN" sz="2400">
                <a:solidFill>
                  <a:schemeClr val="bg1"/>
                </a:solidFill>
                <a:sym typeface="+mn-ea"/>
              </a:rPr>
              <a:t>JDBC-&gt;DBUtils-&gt;Spring JDBC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JDBCTemplate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RDBMSOperation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）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 -&gt; Spring ORM-&gt;Spring data.</a:t>
            </a:r>
            <a:endParaRPr lang="en-US" altLang="zh-CN" sz="2400">
              <a:solidFill>
                <a:schemeClr val="bg1"/>
              </a:solidFill>
            </a:endParaRPr>
          </a:p>
          <a:p>
            <a:pPr lvl="2"/>
            <a:r>
              <a:rPr lang="en-US" altLang="zh-CN" sz="2400">
                <a:solidFill>
                  <a:schemeClr val="bg1"/>
                </a:solidFill>
                <a:sym typeface="+mn-ea"/>
              </a:rPr>
              <a:t>MyBatis-&gt;MyBatis-Spring-&gt;MyBatis-Spring-starter.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3.11.0 statement/mapper/accessor  4.0.0 processor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/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/>
            <a:r>
              <a:rPr lang="en-US" altLang="zh-CN">
                <a:solidFill>
                  <a:schemeClr val="bg1"/>
                </a:solidFill>
                <a:sym typeface="+mn-ea"/>
              </a:rPr>
              <a:t>Cluster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Session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 sz="2400">
                <a:solidFill>
                  <a:schemeClr val="bg1"/>
                </a:solidFill>
                <a:sym typeface="+mn-ea"/>
              </a:rPr>
              <a:t>所有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keyspace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一个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session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 sz="2400">
                <a:solidFill>
                  <a:schemeClr val="bg1"/>
                </a:solidFill>
                <a:sym typeface="+mn-ea"/>
              </a:rPr>
              <a:t>每个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keyspace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一个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session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客户端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79880"/>
            <a:ext cx="10515600" cy="4597400"/>
          </a:xfrm>
        </p:spPr>
        <p:txBody>
          <a:bodyPr>
            <a:normAutofit lnSpcReduction="10000"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common-cassandra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2005330"/>
            <a:ext cx="9013190" cy="46831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409626" y="1587488"/>
            <a:ext cx="5719380" cy="1015663"/>
            <a:chOff x="3034476" y="6900502"/>
            <a:chExt cx="5719380" cy="1015663"/>
          </a:xfrm>
        </p:grpSpPr>
        <p:sp>
          <p:nvSpPr>
            <p:cNvPr id="31" name="文本框 30"/>
            <p:cNvSpPr txBox="1"/>
            <p:nvPr/>
          </p:nvSpPr>
          <p:spPr>
            <a:xfrm>
              <a:off x="3034476" y="6900502"/>
              <a:ext cx="13392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1</a:t>
              </a:r>
              <a:endParaRPr kumimoji="1" lang="zh-CN" altLang="en-US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简介</a:t>
              </a:r>
              <a:endParaRPr kumimoji="1" lang="zh-CN" altLang="en-US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Cassandra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是什么？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34" name="直线连接符 33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6705241" y="1587488"/>
            <a:ext cx="5719380" cy="1014730"/>
            <a:chOff x="3034476" y="6900502"/>
            <a:chExt cx="5719380" cy="1014730"/>
          </a:xfrm>
        </p:grpSpPr>
        <p:sp>
          <p:nvSpPr>
            <p:cNvPr id="37" name="文本框 36"/>
            <p:cNvSpPr txBox="1"/>
            <p:nvPr/>
          </p:nvSpPr>
          <p:spPr>
            <a:xfrm>
              <a:off x="3034476" y="6900502"/>
              <a:ext cx="133922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2</a:t>
              </a:r>
              <a:endParaRPr kumimoji="1" lang="en-US" altLang="zh-CN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数据建模与开发</a:t>
              </a:r>
              <a:endParaRPr kumimoji="1" lang="zh-CN" altLang="en-US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  <a:sym typeface="+mn-ea"/>
                </a:rPr>
                <a:t>项目使用指南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40" name="直线连接符 39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1269291" y="4948483"/>
            <a:ext cx="5729540" cy="1014730"/>
            <a:chOff x="3024316" y="6900502"/>
            <a:chExt cx="5729540" cy="1014730"/>
          </a:xfrm>
        </p:grpSpPr>
        <p:sp>
          <p:nvSpPr>
            <p:cNvPr id="42" name="文本框 41"/>
            <p:cNvSpPr txBox="1"/>
            <p:nvPr/>
          </p:nvSpPr>
          <p:spPr>
            <a:xfrm>
              <a:off x="3024316" y="6900502"/>
              <a:ext cx="133922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5</a:t>
              </a:r>
              <a:endParaRPr kumimoji="1" lang="en-US" altLang="zh-CN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参考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资料</a:t>
              </a:r>
              <a:endParaRPr kumimoji="1" lang="zh-CN" altLang="en-US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基础与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进阶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60" name="直线连接符 59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6705241" y="3290498"/>
            <a:ext cx="5719380" cy="1015663"/>
            <a:chOff x="3034476" y="6900502"/>
            <a:chExt cx="5719380" cy="1015663"/>
          </a:xfrm>
        </p:grpSpPr>
        <p:sp>
          <p:nvSpPr>
            <p:cNvPr id="62" name="文本框 61"/>
            <p:cNvSpPr txBox="1"/>
            <p:nvPr/>
          </p:nvSpPr>
          <p:spPr>
            <a:xfrm>
              <a:off x="3034476" y="6900502"/>
              <a:ext cx="13392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4</a:t>
              </a:r>
              <a:endParaRPr kumimoji="1" lang="zh-CN" altLang="en-US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NoSQL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存储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选型</a:t>
              </a:r>
              <a:endParaRPr kumimoji="1" lang="zh-CN" altLang="en-US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我们应该关注什么？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65" name="直线连接符 64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328346" y="3328598"/>
            <a:ext cx="5719380" cy="1014730"/>
            <a:chOff x="3034476" y="6900502"/>
            <a:chExt cx="5719380" cy="1014730"/>
          </a:xfrm>
        </p:grpSpPr>
        <p:sp>
          <p:nvSpPr>
            <p:cNvPr id="3" name="文本框 2"/>
            <p:cNvSpPr txBox="1"/>
            <p:nvPr/>
          </p:nvSpPr>
          <p:spPr>
            <a:xfrm>
              <a:off x="3034476" y="6900502"/>
              <a:ext cx="133922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3</a:t>
              </a:r>
              <a:endParaRPr kumimoji="1" lang="en-US" altLang="zh-CN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  <a:sym typeface="+mn-ea"/>
                </a:rPr>
                <a:t>系统架构</a:t>
              </a:r>
              <a:endParaRPr kumimoji="1" lang="zh-CN" altLang="en-US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en-US" altLang="zh-CN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  <a:sym typeface="+mn-ea"/>
                </a:rPr>
                <a:t>Cassandra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  <a:sym typeface="+mn-ea"/>
                </a:rPr>
                <a:t>单机，分布式原理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6" name="直线连接符 59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6694731" y="4928798"/>
            <a:ext cx="5729540" cy="1014730"/>
            <a:chOff x="3024316" y="6900502"/>
            <a:chExt cx="5729540" cy="1014730"/>
          </a:xfrm>
        </p:grpSpPr>
        <p:sp>
          <p:nvSpPr>
            <p:cNvPr id="13" name="文本框 12"/>
            <p:cNvSpPr txBox="1"/>
            <p:nvPr/>
          </p:nvSpPr>
          <p:spPr>
            <a:xfrm>
              <a:off x="3024316" y="6900502"/>
              <a:ext cx="133922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6</a:t>
              </a:r>
              <a:endParaRPr kumimoji="1" lang="en-US" altLang="zh-CN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回顾</a:t>
              </a:r>
              <a:r>
                <a:rPr kumimoji="1" lang="en-US" altLang="zh-CN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&amp;QA</a:t>
              </a:r>
              <a:endParaRPr kumimoji="1" lang="en-US" altLang="zh-CN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思维导图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16" name="直线连接符 59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客户端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79880"/>
            <a:ext cx="10515600" cy="4597400"/>
          </a:xfrm>
        </p:spPr>
        <p:txBody>
          <a:bodyPr>
            <a:normAutofit lnSpcReduction="10000"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common-cassandra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30" y="2056130"/>
            <a:ext cx="8359775" cy="44786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项目使用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olidFill>
                  <a:schemeClr val="bg1"/>
                </a:solidFill>
              </a:rPr>
              <a:t>直播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course_live_msg</a:t>
            </a:r>
            <a:r>
              <a:rPr lang="zh-CN" altLang="en-US" sz="2000">
                <a:solidFill>
                  <a:schemeClr val="bg1"/>
                </a:solidFill>
              </a:rPr>
              <a:t>：live_stu_voice  live_notice  live_all_chat  live_stu_praise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电商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course_process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user_lesson_progress  user_watch_process user_point_history user_process  user_point_product </a:t>
            </a:r>
            <a:endParaRPr lang="en-US" altLang="zh-CN" sz="2000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course_naive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user_profile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智学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adaplearn_tiku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answers_by_user   quiz_user_progress  progress_by_user quiz_user_answer  exam_user_answer</a:t>
            </a:r>
            <a:endParaRPr lang="en-US" altLang="zh-CN" sz="2000">
              <a:solidFill>
                <a:schemeClr val="bg1"/>
              </a:solidFill>
            </a:endParaRPr>
          </a:p>
          <a:p>
            <a:pPr lvl="0"/>
            <a:r>
              <a:rPr lang="zh-CN" altLang="en-US">
                <a:solidFill>
                  <a:schemeClr val="bg1"/>
                </a:solidFill>
              </a:rPr>
              <a:t>题库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 sz="1995">
                <a:solidFill>
                  <a:schemeClr val="bg1"/>
                </a:solidFill>
              </a:rPr>
              <a:t>course_tiku：user_answer，user_live_answer2，user_paper_answer</a:t>
            </a:r>
            <a:endParaRPr lang="zh-CN" altLang="en-US" sz="1995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-CQRS+Event 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Source</a:t>
            </a:r>
            <a:endParaRPr kumimoji="1" lang="en-US" altLang="zh-CN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Akka Persistent </a:t>
            </a:r>
            <a:r>
              <a:rPr lang="en-US" altLang="zh-CN">
                <a:solidFill>
                  <a:schemeClr val="bg1"/>
                </a:solidFill>
              </a:rPr>
              <a:t>Cassandra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架构</a:t>
            </a:r>
            <a:endParaRPr lang="zh-CN" altLang="en-US" sz="2800">
              <a:solidFill>
                <a:schemeClr val="bg1"/>
              </a:solidFill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sym typeface="+mn-ea"/>
              </a:rPr>
              <a:t>内部实现，外部交互，系统属性</a:t>
            </a:r>
            <a:endParaRPr lang="zh-CN" altLang="en-US" sz="2000">
              <a:solidFill>
                <a:schemeClr val="bg1"/>
              </a:solidFill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sym typeface="+mn-ea"/>
              </a:rPr>
              <a:t>单机特性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-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对标数据库</a:t>
            </a:r>
            <a:endParaRPr lang="zh-CN" altLang="en-US" sz="2000">
              <a:solidFill>
                <a:schemeClr val="bg1"/>
              </a:solidFill>
            </a:endParaRPr>
          </a:p>
          <a:p>
            <a:pPr lvl="2"/>
            <a:r>
              <a:rPr lang="zh-CN" altLang="en-US">
                <a:solidFill>
                  <a:schemeClr val="bg1"/>
                </a:solidFill>
                <a:sym typeface="+mn-ea"/>
              </a:rPr>
              <a:t>数据模型，存储模型，查询模型（读写性能）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sym typeface="+mn-ea"/>
              </a:rPr>
              <a:t>分布式特性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-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对标分布式系统</a:t>
            </a:r>
            <a:endParaRPr lang="zh-CN" altLang="en-US" sz="2000">
              <a:solidFill>
                <a:schemeClr val="bg1"/>
              </a:solidFill>
            </a:endParaRPr>
          </a:p>
          <a:p>
            <a:pPr lvl="2"/>
            <a:r>
              <a:rPr lang="zh-CN" altLang="en-US">
                <a:solidFill>
                  <a:schemeClr val="bg1"/>
                </a:solidFill>
                <a:sym typeface="+mn-ea"/>
              </a:rPr>
              <a:t>用户视角：读写路径</a:t>
            </a:r>
            <a:endParaRPr lang="zh-CN" altLang="en-US">
              <a:solidFill>
                <a:schemeClr val="bg1"/>
              </a:solidFill>
            </a:endParaRPr>
          </a:p>
          <a:p>
            <a:pPr lvl="2"/>
            <a:r>
              <a:rPr lang="zh-CN" altLang="en-US">
                <a:solidFill>
                  <a:schemeClr val="bg1"/>
                </a:solidFill>
                <a:sym typeface="+mn-ea"/>
              </a:rPr>
              <a:t>系统视角：复制和一致性，容错，分区，共识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sym typeface="+mn-ea"/>
              </a:rPr>
              <a:t>其他模型：</a:t>
            </a:r>
            <a:r>
              <a:rPr lang="zh-CN" altLang="en-US" sz="2000">
                <a:solidFill>
                  <a:schemeClr val="bg1"/>
                </a:solidFill>
                <a:sym typeface="+mn-ea"/>
                <a:hlinkClick r:id="rId2" action="ppaction://hlinkfile"/>
              </a:rPr>
              <a:t>https://xiaozhiliaoo.github.io/reading-note/tech-quotes/chapter8.html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 820条</a:t>
            </a:r>
            <a:endParaRPr lang="zh-CN" altLang="en-US" sz="2000">
              <a:solidFill>
                <a:schemeClr val="bg1"/>
              </a:solidFill>
            </a:endParaRPr>
          </a:p>
          <a:p>
            <a:pPr lvl="1"/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9560"/>
            <a:ext cx="10515600" cy="4617720"/>
          </a:xfrm>
        </p:spPr>
        <p:txBody>
          <a:bodyPr>
            <a:normAutofit fontScale="60000"/>
          </a:bodyPr>
          <a:p>
            <a:r>
              <a:rPr lang="zh-CN" altLang="en-US">
                <a:solidFill>
                  <a:schemeClr val="bg1"/>
                </a:solidFill>
              </a:rPr>
              <a:t>单机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 sz="2300">
                <a:solidFill>
                  <a:schemeClr val="bg1"/>
                </a:solidFill>
                <a:sym typeface="+mn-ea"/>
              </a:rPr>
              <a:t>Commit Log</a:t>
            </a:r>
            <a:r>
              <a:rPr lang="zh-CN" altLang="en-US" sz="230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300">
                <a:solidFill>
                  <a:schemeClr val="bg1"/>
                </a:solidFill>
                <a:sym typeface="+mn-ea"/>
              </a:rPr>
              <a:t>Memmory table</a:t>
            </a:r>
            <a:r>
              <a:rPr lang="zh-CN" altLang="en-US" sz="230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300">
                <a:solidFill>
                  <a:schemeClr val="bg1"/>
                </a:solidFill>
                <a:sym typeface="+mn-ea"/>
              </a:rPr>
              <a:t>SSTable</a:t>
            </a:r>
            <a:r>
              <a:rPr lang="zh-CN" altLang="en-US" sz="2300">
                <a:solidFill>
                  <a:schemeClr val="bg1"/>
                </a:solidFill>
                <a:sym typeface="+mn-ea"/>
              </a:rPr>
              <a:t>，布隆过滤器，墓碑，合并，压缩</a:t>
            </a:r>
            <a:endParaRPr lang="zh-CN" altLang="en-US" sz="2300">
              <a:solidFill>
                <a:schemeClr val="bg1"/>
              </a:solidFill>
            </a:endParaRPr>
          </a:p>
          <a:p>
            <a:pPr lvl="0"/>
            <a:r>
              <a:rPr lang="zh-CN" altLang="en-US">
                <a:solidFill>
                  <a:schemeClr val="bg1"/>
                </a:solidFill>
              </a:rPr>
              <a:t>分布式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数据中心和机架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Gossip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和故障检测，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Snitch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感应策略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DHT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和一致性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Hash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，环和令牌，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虚拟节点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分区器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复制策略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一致性级别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查询和协调器节点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hint handoff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anti-entory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repair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merkle tree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轻量级事务和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Paxos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SEDA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/>
            <a:r>
              <a:rPr lang="zh-CN" altLang="en-US">
                <a:solidFill>
                  <a:schemeClr val="bg1"/>
                </a:solidFill>
                <a:sym typeface="+mn-ea"/>
              </a:rPr>
              <a:t>基本问题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读写路径是什么？（一条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SQL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执行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打开网页发生了什么）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数据中心和机架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0" y="1468755"/>
            <a:ext cx="6012815" cy="5171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655" y="1845310"/>
            <a:ext cx="4914900" cy="35299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815149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通信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Gossip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，故障检测，和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S</a:t>
            </a:r>
            <a:r>
              <a:rPr lang="en-US" altLang="zh-CN" sz="3000">
                <a:solidFill>
                  <a:schemeClr val="bg1"/>
                </a:solidFill>
                <a:sym typeface="+mn-ea"/>
              </a:rPr>
              <a:t>nitch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Gossip</a:t>
            </a:r>
            <a:endParaRPr kumimoji="1" lang="en-US" altLang="zh-CN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两大类：</a:t>
            </a:r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anti-entropy</a:t>
            </a:r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和rumor-mongering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设计考虑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2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reconciliation：</a:t>
            </a:r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p</a:t>
            </a:r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recis</a:t>
            </a:r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e</a:t>
            </a:r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，Scuttlebutt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2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flow control：Spreading Capacity Fairly，Local Adaptation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1"/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Scuttlebutt</a:t>
            </a:r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https://awinterman.github.io/simple-scuttle/</a:t>
            </a:r>
            <a:endParaRPr lang="en-US" altLang="zh-CN">
              <a:solidFill>
                <a:schemeClr val="bg1"/>
              </a:solidFill>
            </a:endParaRPr>
          </a:p>
          <a:p>
            <a:pPr lvl="0"/>
            <a:r>
              <a:rPr lang="zh-CN" altLang="en-US" sz="2800">
                <a:solidFill>
                  <a:schemeClr val="bg1"/>
                </a:solidFill>
              </a:rPr>
              <a:t>故障检测</a:t>
            </a:r>
            <a:endParaRPr lang="zh-CN" altLang="en-US" sz="2800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Phi Accrual FD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Snitch</a:t>
            </a:r>
            <a:endParaRPr kumimoji="1" lang="en-US" altLang="zh-CN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确定相对主机远近程度。收集网络拓扑有关信息，处理路由请求。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SimpleSnitch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PropertyFileSnitch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GossipingPropertyFileSnitch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DynamicEndpointSnitch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 lvl="1"/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-Token Ring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8300" y="1390650"/>
            <a:ext cx="6508750" cy="478663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330">
                <a:solidFill>
                  <a:schemeClr val="bg1"/>
                </a:solidFill>
              </a:rPr>
              <a:t>一致性</a:t>
            </a:r>
            <a:r>
              <a:rPr lang="en-US" altLang="zh-CN" sz="2330">
                <a:solidFill>
                  <a:schemeClr val="bg1"/>
                </a:solidFill>
              </a:rPr>
              <a:t>Hash</a:t>
            </a:r>
            <a:r>
              <a:rPr lang="zh-CN" altLang="en-US" sz="2330">
                <a:solidFill>
                  <a:schemeClr val="bg1"/>
                </a:solidFill>
              </a:rPr>
              <a:t>和</a:t>
            </a:r>
            <a:r>
              <a:rPr lang="en-US" altLang="zh-CN" sz="2330">
                <a:solidFill>
                  <a:schemeClr val="bg1"/>
                </a:solidFill>
              </a:rPr>
              <a:t>DHT</a:t>
            </a:r>
            <a:endParaRPr lang="en-US" altLang="zh-CN" sz="2330">
              <a:solidFill>
                <a:schemeClr val="bg1"/>
              </a:solidFill>
            </a:endParaRPr>
          </a:p>
          <a:p>
            <a:pPr lvl="1"/>
            <a:r>
              <a:rPr lang="en-US" altLang="zh-CN" sz="1995">
                <a:solidFill>
                  <a:schemeClr val="bg1"/>
                </a:solidFill>
              </a:rPr>
              <a:t>Ring</a:t>
            </a:r>
            <a:r>
              <a:rPr lang="zh-CN" altLang="en-US" sz="1995">
                <a:solidFill>
                  <a:schemeClr val="bg1"/>
                </a:solidFill>
              </a:rPr>
              <a:t>和</a:t>
            </a:r>
            <a:r>
              <a:rPr lang="en-US" altLang="zh-CN" sz="1995">
                <a:solidFill>
                  <a:schemeClr val="bg1"/>
                </a:solidFill>
              </a:rPr>
              <a:t>Range</a:t>
            </a:r>
            <a:endParaRPr lang="en-US" altLang="zh-CN" sz="1995">
              <a:solidFill>
                <a:schemeClr val="bg1"/>
              </a:solidFill>
            </a:endParaRPr>
          </a:p>
          <a:p>
            <a:pPr lvl="1"/>
            <a:r>
              <a:rPr lang="en-US" altLang="zh-CN" sz="1995">
                <a:solidFill>
                  <a:schemeClr val="bg1"/>
                </a:solidFill>
              </a:rPr>
              <a:t>Token</a:t>
            </a:r>
            <a:endParaRPr lang="zh-CN" altLang="en-US" sz="1995">
              <a:solidFill>
                <a:schemeClr val="bg1"/>
              </a:solidFill>
            </a:endParaRPr>
          </a:p>
          <a:p>
            <a:pPr lvl="1"/>
            <a:r>
              <a:rPr lang="zh-CN" altLang="en-US" sz="1995">
                <a:solidFill>
                  <a:schemeClr val="bg1"/>
                </a:solidFill>
              </a:rPr>
              <a:t>虚拟节点（</a:t>
            </a:r>
            <a:r>
              <a:rPr lang="en-US" altLang="zh-CN" sz="1995">
                <a:solidFill>
                  <a:schemeClr val="bg1"/>
                </a:solidFill>
              </a:rPr>
              <a:t>num_tokens</a:t>
            </a:r>
            <a:r>
              <a:rPr lang="zh-CN" altLang="en-US" sz="1995">
                <a:solidFill>
                  <a:schemeClr val="bg1"/>
                </a:solidFill>
              </a:rPr>
              <a:t>）</a:t>
            </a:r>
            <a:endParaRPr lang="zh-CN" altLang="en-US" sz="1995">
              <a:solidFill>
                <a:schemeClr val="bg1"/>
              </a:solidFill>
            </a:endParaRPr>
          </a:p>
          <a:p>
            <a:pPr lvl="1"/>
            <a:endParaRPr lang="zh-CN" altLang="en-US" sz="1995">
              <a:solidFill>
                <a:schemeClr val="bg1"/>
              </a:solidFill>
            </a:endParaRPr>
          </a:p>
          <a:p>
            <a:pPr lvl="0"/>
            <a:r>
              <a:rPr lang="en-US" altLang="zh-CN" sz="2325">
                <a:solidFill>
                  <a:schemeClr val="bg1"/>
                </a:solidFill>
              </a:rPr>
              <a:t>Hash</a:t>
            </a:r>
            <a:r>
              <a:rPr lang="zh-CN" altLang="en-US" sz="2325">
                <a:solidFill>
                  <a:schemeClr val="bg1"/>
                </a:solidFill>
              </a:rPr>
              <a:t>算法评估</a:t>
            </a:r>
            <a:endParaRPr lang="zh-CN" altLang="en-US" sz="2325">
              <a:solidFill>
                <a:schemeClr val="bg1"/>
              </a:solidFill>
            </a:endParaRPr>
          </a:p>
          <a:p>
            <a:pPr lvl="1"/>
            <a:r>
              <a:rPr lang="zh-CN" altLang="en-US" sz="1990">
                <a:solidFill>
                  <a:schemeClr val="bg1"/>
                </a:solidFill>
              </a:rPr>
              <a:t>单调性：旧数据不变性</a:t>
            </a:r>
            <a:endParaRPr lang="zh-CN" altLang="en-US" sz="1990">
              <a:solidFill>
                <a:schemeClr val="bg1"/>
              </a:solidFill>
            </a:endParaRPr>
          </a:p>
          <a:p>
            <a:pPr lvl="1"/>
            <a:r>
              <a:rPr lang="zh-CN" altLang="en-US" sz="1990">
                <a:solidFill>
                  <a:schemeClr val="bg1"/>
                </a:solidFill>
              </a:rPr>
              <a:t>平衡性：节点平均</a:t>
            </a:r>
            <a:endParaRPr lang="zh-CN" altLang="en-US" sz="1990">
              <a:solidFill>
                <a:schemeClr val="bg1"/>
              </a:solidFill>
            </a:endParaRPr>
          </a:p>
          <a:p>
            <a:pPr lvl="1"/>
            <a:endParaRPr lang="zh-CN" altLang="en-US" sz="1990">
              <a:solidFill>
                <a:schemeClr val="bg1"/>
              </a:solidFill>
            </a:endParaRPr>
          </a:p>
          <a:p>
            <a:pPr lvl="0"/>
            <a:r>
              <a:rPr lang="zh-CN" altLang="en-US" sz="2320">
                <a:solidFill>
                  <a:schemeClr val="bg1"/>
                </a:solidFill>
              </a:rPr>
              <a:t>通过环保证单调性</a:t>
            </a:r>
            <a:br>
              <a:rPr lang="zh-CN" altLang="en-US" sz="2320">
                <a:solidFill>
                  <a:schemeClr val="bg1"/>
                </a:solidFill>
              </a:rPr>
            </a:br>
            <a:r>
              <a:rPr lang="zh-CN" altLang="en-US" sz="2320">
                <a:solidFill>
                  <a:schemeClr val="bg1"/>
                </a:solidFill>
              </a:rPr>
              <a:t>通过虚拟节点保证平衡性</a:t>
            </a:r>
            <a:endParaRPr lang="zh-CN" altLang="en-US" sz="232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lang="zh-CN" altLang="en-US" sz="232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分区器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5015" y="2837815"/>
            <a:ext cx="6250940" cy="353123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>
                <a:solidFill>
                  <a:schemeClr val="bg1"/>
                </a:solidFill>
              </a:rPr>
              <a:t>找到</a:t>
            </a:r>
            <a:r>
              <a:rPr lang="en-US" altLang="zh-CN">
                <a:solidFill>
                  <a:schemeClr val="bg1"/>
                </a:solidFill>
              </a:rPr>
              <a:t>key</a:t>
            </a:r>
            <a:r>
              <a:rPr lang="zh-CN" altLang="en-US">
                <a:solidFill>
                  <a:schemeClr val="bg1"/>
                </a:solidFill>
              </a:rPr>
              <a:t>在</a:t>
            </a:r>
            <a:r>
              <a:rPr lang="en-US" altLang="zh-CN">
                <a:solidFill>
                  <a:schemeClr val="bg1"/>
                </a:solidFill>
              </a:rPr>
              <a:t>token ring</a:t>
            </a:r>
            <a:r>
              <a:rPr lang="zh-CN" altLang="en-US">
                <a:solidFill>
                  <a:schemeClr val="bg1"/>
                </a:solidFill>
              </a:rPr>
              <a:t>的位置，</a:t>
            </a:r>
            <a:r>
              <a:rPr lang="en-US" altLang="zh-CN" sz="2000">
                <a:solidFill>
                  <a:schemeClr val="bg1"/>
                </a:solidFill>
              </a:rPr>
              <a:t>token = partationFunction(partation key)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Murmur3Partitioner(MP-</a:t>
            </a:r>
            <a:r>
              <a:rPr lang="zh-CN" altLang="en-US" sz="2000">
                <a:solidFill>
                  <a:schemeClr val="bg1"/>
                </a:solidFill>
              </a:rPr>
              <a:t>默认</a:t>
            </a:r>
            <a:r>
              <a:rPr lang="en-US" altLang="zh-CN" sz="2000">
                <a:solidFill>
                  <a:schemeClr val="bg1"/>
                </a:solidFill>
              </a:rPr>
              <a:t>)</a:t>
            </a:r>
            <a:endParaRPr lang="en-US" altLang="zh-CN" sz="2000">
              <a:solidFill>
                <a:schemeClr val="bg1"/>
              </a:solidFill>
            </a:endParaRPr>
          </a:p>
          <a:p>
            <a:pPr lvl="2"/>
            <a:r>
              <a:rPr lang="en-US" altLang="zh-CN" sz="1665">
                <a:solidFill>
                  <a:schemeClr val="bg1"/>
                </a:solidFill>
              </a:rPr>
              <a:t>Mu:multiply  R:rotate </a:t>
            </a:r>
            <a:endParaRPr lang="en-US" altLang="zh-CN" sz="1665">
              <a:solidFill>
                <a:schemeClr val="bg1"/>
              </a:solidFill>
            </a:endParaRPr>
          </a:p>
          <a:p>
            <a:pPr lvl="2"/>
            <a:r>
              <a:rPr lang="en-US" altLang="zh-CN" sz="1665">
                <a:solidFill>
                  <a:schemeClr val="bg1"/>
                </a:solidFill>
              </a:rPr>
              <a:t>Redis</a:t>
            </a:r>
            <a:r>
              <a:rPr lang="zh-CN" altLang="en-US" sz="1665">
                <a:solidFill>
                  <a:schemeClr val="bg1"/>
                </a:solidFill>
              </a:rPr>
              <a:t>，</a:t>
            </a:r>
            <a:r>
              <a:rPr lang="en-US" altLang="zh-CN" sz="1665">
                <a:solidFill>
                  <a:schemeClr val="bg1"/>
                </a:solidFill>
              </a:rPr>
              <a:t>Nginx,libmemcached,npm,</a:t>
            </a:r>
            <a:br>
              <a:rPr lang="en-US" altLang="zh-CN" sz="1665">
                <a:solidFill>
                  <a:schemeClr val="bg1"/>
                </a:solidFill>
              </a:rPr>
            </a:br>
            <a:r>
              <a:rPr lang="en-US" altLang="zh-CN" sz="1665">
                <a:solidFill>
                  <a:schemeClr val="bg1"/>
                </a:solidFill>
              </a:rPr>
              <a:t>Hadoop,Cassandra,Solr,</a:t>
            </a:r>
            <a:br>
              <a:rPr lang="en-US" altLang="zh-CN" sz="1665">
                <a:solidFill>
                  <a:schemeClr val="bg1"/>
                </a:solidFill>
              </a:rPr>
            </a:br>
            <a:r>
              <a:rPr lang="en-US" altLang="zh-CN" sz="1665">
                <a:solidFill>
                  <a:schemeClr val="bg1"/>
                </a:solidFill>
              </a:rPr>
              <a:t>Elasticsearch,Guava,Kafka</a:t>
            </a:r>
            <a:r>
              <a:rPr lang="zh-CN" altLang="en-US" sz="1665">
                <a:solidFill>
                  <a:schemeClr val="bg1"/>
                </a:solidFill>
              </a:rPr>
              <a:t>，</a:t>
            </a:r>
            <a:r>
              <a:rPr lang="en-US" altLang="zh-CN" sz="1665">
                <a:solidFill>
                  <a:schemeClr val="bg1"/>
                </a:solidFill>
              </a:rPr>
              <a:t>HBase</a:t>
            </a:r>
            <a:br>
              <a:rPr lang="en-US" altLang="zh-CN" sz="1665">
                <a:solidFill>
                  <a:schemeClr val="bg1"/>
                </a:solidFill>
              </a:rPr>
            </a:br>
            <a:r>
              <a:rPr lang="en-US" altLang="zh-CN" sz="1665">
                <a:solidFill>
                  <a:schemeClr val="bg1"/>
                </a:solidFill>
              </a:rPr>
              <a:t>Lucene</a:t>
            </a:r>
            <a:endParaRPr lang="en-US" altLang="zh-CN" sz="1665">
              <a:solidFill>
                <a:schemeClr val="bg1"/>
              </a:solidFill>
            </a:endParaRPr>
          </a:p>
          <a:p>
            <a:pPr lvl="1"/>
            <a:endParaRPr lang="en-US" altLang="zh-CN" sz="1665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OrderPreservingPartitioner(OPP)</a:t>
            </a:r>
            <a:endParaRPr lang="en-US" altLang="zh-CN" sz="2000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RandomPartitioner(RP)</a:t>
            </a:r>
            <a:endParaRPr lang="en-US" altLang="zh-CN" sz="2000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ByteOrderedPartitioner(BOP)</a:t>
            </a:r>
            <a:endParaRPr lang="en-US" altLang="zh-CN" sz="2000">
              <a:solidFill>
                <a:schemeClr val="bg1"/>
              </a:solidFill>
            </a:endParaRPr>
          </a:p>
          <a:p>
            <a:pPr lvl="0"/>
            <a:r>
              <a:rPr lang="en-US" altLang="zh-CN" sz="2330">
                <a:solidFill>
                  <a:schemeClr val="bg1"/>
                </a:solidFill>
              </a:rPr>
              <a:t>Murmur3</a:t>
            </a:r>
            <a:endParaRPr lang="en-US" altLang="zh-CN" sz="2330">
              <a:solidFill>
                <a:schemeClr val="bg1"/>
              </a:solidFill>
            </a:endParaRPr>
          </a:p>
          <a:p>
            <a:pPr lvl="1"/>
            <a:r>
              <a:rPr lang="zh-CN" altLang="en-US" sz="1995">
                <a:solidFill>
                  <a:schemeClr val="bg1"/>
                </a:solidFill>
              </a:rPr>
              <a:t>即使</a:t>
            </a:r>
            <a:r>
              <a:rPr lang="en-US" altLang="zh-CN" sz="1995">
                <a:solidFill>
                  <a:schemeClr val="bg1"/>
                </a:solidFill>
              </a:rPr>
              <a:t>键是有规律的， 算法仍能给</a:t>
            </a:r>
            <a:br>
              <a:rPr lang="en-US" altLang="zh-CN" sz="1995">
                <a:solidFill>
                  <a:schemeClr val="bg1"/>
                </a:solidFill>
              </a:rPr>
            </a:br>
            <a:r>
              <a:rPr lang="en-US" altLang="zh-CN" sz="1995">
                <a:solidFill>
                  <a:schemeClr val="bg1"/>
                </a:solidFill>
              </a:rPr>
              <a:t>出一个很好的随机分布性， 并且算法</a:t>
            </a:r>
            <a:br>
              <a:rPr lang="en-US" altLang="zh-CN" sz="1995">
                <a:solidFill>
                  <a:schemeClr val="bg1"/>
                </a:solidFill>
              </a:rPr>
            </a:br>
            <a:r>
              <a:rPr lang="en-US" altLang="zh-CN" sz="1995">
                <a:solidFill>
                  <a:schemeClr val="bg1"/>
                </a:solidFill>
              </a:rPr>
              <a:t>的计算速度也非常快</a:t>
            </a:r>
            <a:endParaRPr lang="en-US" altLang="zh-CN" sz="1995">
              <a:solidFill>
                <a:schemeClr val="bg1"/>
              </a:solidFill>
            </a:endParaRPr>
          </a:p>
          <a:p>
            <a:pPr lvl="1"/>
            <a:endParaRPr lang="en-US" altLang="zh-CN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分区器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838200" y="1592580"/>
            <a:ext cx="10515600" cy="45847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>
                <a:solidFill>
                  <a:schemeClr val="bg1"/>
                </a:solidFill>
              </a:rPr>
              <a:t>深入</a:t>
            </a:r>
            <a:r>
              <a:rPr lang="en-US">
                <a:solidFill>
                  <a:schemeClr val="bg1"/>
                </a:solidFill>
              </a:rPr>
              <a:t>Hash</a:t>
            </a:r>
            <a:r>
              <a:rPr lang="zh-CN" altLang="en-US">
                <a:solidFill>
                  <a:schemeClr val="bg1"/>
                </a:solidFill>
              </a:rPr>
              <a:t>算法</a:t>
            </a:r>
            <a:endParaRPr lang="en-US" altLang="zh-CN" sz="1995">
              <a:solidFill>
                <a:schemeClr val="bg1"/>
              </a:solidFill>
            </a:endParaRPr>
          </a:p>
          <a:p>
            <a:pPr lvl="1"/>
            <a:endParaRPr lang="en-US" altLang="zh-CN" sz="20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" y="2658110"/>
            <a:ext cx="4531995" cy="310515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4443095" y="541655"/>
            <a:ext cx="7748905" cy="51327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1750" y="4061460"/>
            <a:ext cx="4301490" cy="26841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简介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Apache Cassandra is an open source, distributed, 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decentralized（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P2P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对等结构化覆盖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网络）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, elastically scalable,highly available, fault-tolerant,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tuneably consistent（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CAP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）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, 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row-oriented（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宽列）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 database that bases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its distribution design on Amazon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’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s 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Dynamo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and its data model on Google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’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s 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Bigtable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.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Created at Facebook, it is now used at some of the most popular sites on the Web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.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Apache Cassandra is an open source NoSQL</a:t>
            </a:r>
            <a:r>
              <a:rPr lang="en-US" altLang="zh-CN">
                <a:solidFill>
                  <a:srgbClr val="00B0F0"/>
                </a:solidFill>
                <a:sym typeface="+mn-ea"/>
              </a:rPr>
              <a:t> 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distributed database</a:t>
            </a:r>
            <a:r>
              <a:rPr lang="en-US" altLang="zh-CN">
                <a:solidFill>
                  <a:srgbClr val="00B0F0"/>
                </a:solidFill>
                <a:sym typeface="+mn-ea"/>
              </a:rPr>
              <a:t>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trusted by thousands of companies for scalability and high availability without compromising performance. 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Linear scalability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and proven fault-tolerance on 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commodity hardware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or cloud infrastructure make it the perfect platform for 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mission-critica</a:t>
            </a:r>
            <a:r>
              <a:rPr lang="en-US" altLang="zh-CN">
                <a:solidFill>
                  <a:srgbClr val="00B0F0"/>
                </a:solidFill>
                <a:sym typeface="+mn-ea"/>
              </a:rPr>
              <a:t>l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data.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Cassandra=Bigtable(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数据模型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)+Dynamo(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分布式特性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一段视频：</a:t>
            </a:r>
            <a:r>
              <a:rPr lang="zh-CN" altLang="en-US">
                <a:solidFill>
                  <a:schemeClr val="bg1"/>
                </a:solidFill>
                <a:sym typeface="+mn-ea"/>
                <a:hlinkClick r:id="rId3" action="ppaction://hlinkfile"/>
              </a:rPr>
              <a:t>Cassandra World Party</a:t>
            </a:r>
            <a:endParaRPr lang="zh-CN" altLang="en-US">
              <a:solidFill>
                <a:schemeClr val="bg1"/>
              </a:solidFill>
              <a:hlinkClick r:id="rId3" action="ppaction://hlinkfile"/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复制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SimpleStrategy 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NetworkTopologyStrategy 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LocalStrategy(system keyspace)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830" y="3606165"/>
            <a:ext cx="3232150" cy="3186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50" y="0"/>
            <a:ext cx="4641850" cy="3546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135" y="3357880"/>
            <a:ext cx="4927600" cy="3327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一致性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一致性：</a:t>
            </a:r>
            <a:r>
              <a:rPr lang="en-US" altLang="zh-CN">
                <a:solidFill>
                  <a:schemeClr val="bg1"/>
                </a:solidFill>
              </a:rPr>
              <a:t>Consistency Levels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 sz="2400">
                <a:solidFill>
                  <a:schemeClr val="bg1"/>
                </a:solidFill>
              </a:rPr>
              <a:t>ANY</a:t>
            </a:r>
            <a:endParaRPr lang="en-US" altLang="zh-CN" sz="2400">
              <a:solidFill>
                <a:schemeClr val="bg1"/>
              </a:solidFill>
            </a:endParaRPr>
          </a:p>
          <a:p>
            <a:pPr lvl="1"/>
            <a:r>
              <a:rPr lang="en-US" altLang="zh-CN" sz="2400">
                <a:solidFill>
                  <a:schemeClr val="bg1"/>
                </a:solidFill>
              </a:rPr>
              <a:t>ONE</a:t>
            </a:r>
            <a:r>
              <a:rPr lang="zh-CN" altLang="en-US" sz="2400">
                <a:solidFill>
                  <a:schemeClr val="bg1"/>
                </a:solidFill>
              </a:rPr>
              <a:t>，</a:t>
            </a:r>
            <a:r>
              <a:rPr lang="en-US" altLang="zh-CN" sz="2400">
                <a:solidFill>
                  <a:schemeClr val="bg1"/>
                </a:solidFill>
              </a:rPr>
              <a:t>TWO</a:t>
            </a:r>
            <a:r>
              <a:rPr lang="zh-CN" altLang="en-US" sz="2400">
                <a:solidFill>
                  <a:schemeClr val="bg1"/>
                </a:solidFill>
              </a:rPr>
              <a:t>，</a:t>
            </a:r>
            <a:r>
              <a:rPr lang="en-US" altLang="zh-CN" sz="2400">
                <a:solidFill>
                  <a:schemeClr val="bg1"/>
                </a:solidFill>
              </a:rPr>
              <a:t>THREE</a:t>
            </a:r>
            <a:endParaRPr lang="en-US" altLang="zh-CN" sz="2400">
              <a:solidFill>
                <a:schemeClr val="bg1"/>
              </a:solidFill>
            </a:endParaRPr>
          </a:p>
          <a:p>
            <a:pPr lvl="1"/>
            <a:r>
              <a:rPr lang="en-US" altLang="zh-CN" sz="2400">
                <a:solidFill>
                  <a:schemeClr val="bg1"/>
                </a:solidFill>
              </a:rPr>
              <a:t>LOCAL_ONE</a:t>
            </a:r>
            <a:r>
              <a:rPr lang="zh-CN" altLang="en-US" sz="2400">
                <a:solidFill>
                  <a:schemeClr val="bg1"/>
                </a:solidFill>
              </a:rPr>
              <a:t>，</a:t>
            </a:r>
            <a:r>
              <a:rPr lang="en-US" altLang="zh-CN" sz="2400">
                <a:solidFill>
                  <a:schemeClr val="bg1"/>
                </a:solidFill>
              </a:rPr>
              <a:t>QUORUM</a:t>
            </a:r>
            <a:r>
              <a:rPr lang="zh-CN" altLang="en-US" sz="2400">
                <a:solidFill>
                  <a:schemeClr val="bg1"/>
                </a:solidFill>
              </a:rPr>
              <a:t>，</a:t>
            </a:r>
            <a:r>
              <a:rPr lang="en-US" altLang="zh-CN" sz="2400">
                <a:solidFill>
                  <a:schemeClr val="bg1"/>
                </a:solidFill>
              </a:rPr>
              <a:t>LOCAL_QUORUM</a:t>
            </a:r>
            <a:r>
              <a:rPr lang="zh-CN" altLang="en-US" sz="2400">
                <a:solidFill>
                  <a:schemeClr val="bg1"/>
                </a:solidFill>
              </a:rPr>
              <a:t>，</a:t>
            </a:r>
            <a:r>
              <a:rPr lang="en-US" altLang="zh-CN" sz="2400">
                <a:solidFill>
                  <a:schemeClr val="bg1"/>
                </a:solidFill>
              </a:rPr>
              <a:t>EACH_QUORUM</a:t>
            </a:r>
            <a:br>
              <a:rPr lang="en-US" altLang="zh-CN" sz="2400">
                <a:solidFill>
                  <a:schemeClr val="bg1"/>
                </a:solidFill>
              </a:rPr>
            </a:br>
            <a:r>
              <a:rPr lang="en-US" altLang="zh-CN" sz="2400">
                <a:solidFill>
                  <a:schemeClr val="bg1"/>
                </a:solidFill>
              </a:rPr>
              <a:t>ALL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可用性：</a:t>
            </a:r>
            <a:r>
              <a:rPr lang="en-US" altLang="zh-CN">
                <a:solidFill>
                  <a:schemeClr val="bg1"/>
                </a:solidFill>
              </a:rPr>
              <a:t>Hinted Handoff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Anti-Entropy, Repair, and Merkle Trees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线程模型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SEDA</a:t>
            </a:r>
            <a:endParaRPr kumimoji="1" lang="en-US" altLang="zh-CN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SEDA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staged event-driven architectur</a:t>
            </a:r>
            <a:r>
              <a:rPr lang="en-US" altLang="zh-CN">
                <a:solidFill>
                  <a:schemeClr val="bg1"/>
                </a:solidFill>
              </a:rPr>
              <a:t>e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90" y="2670810"/>
            <a:ext cx="9498965" cy="36360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线程模型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SEDA</a:t>
            </a:r>
            <a:endParaRPr kumimoji="1" lang="en-US" altLang="zh-CN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Stage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读，</a:t>
            </a:r>
            <a:r>
              <a:rPr lang="zh-CN" altLang="en-US">
                <a:solidFill>
                  <a:schemeClr val="bg1"/>
                </a:solidFill>
              </a:rPr>
              <a:t>写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Gossip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和其他节点</a:t>
            </a:r>
            <a:r>
              <a:rPr lang="zh-CN" altLang="en-US">
                <a:solidFill>
                  <a:schemeClr val="bg1"/>
                </a:solidFill>
              </a:rPr>
              <a:t>交互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anti entropy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read repair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hinted handoff</a:t>
            </a:r>
            <a:endParaRPr lang="en-US" altLang="zh-CN">
              <a:solidFill>
                <a:schemeClr val="bg1"/>
              </a:solidFill>
            </a:endParaRPr>
          </a:p>
          <a:p>
            <a:pPr lvl="0"/>
            <a:endParaRPr lang="en-US" altLang="zh-CN" sz="2800">
              <a:solidFill>
                <a:schemeClr val="bg1"/>
              </a:solidFill>
            </a:endParaRPr>
          </a:p>
          <a:p>
            <a:pPr lvl="0"/>
            <a:r>
              <a:rPr lang="en-US" altLang="zh-CN" sz="2800">
                <a:solidFill>
                  <a:schemeClr val="bg1"/>
                </a:solidFill>
              </a:rPr>
              <a:t>org.apache.cassandra.concurrent.Stage</a:t>
            </a:r>
            <a:endParaRPr lang="en-US" altLang="zh-CN" sz="2800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单机存储引擎</a:t>
            </a:r>
            <a:endParaRPr kumimoji="1" lang="en-US" altLang="zh-CN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685" y="3400425"/>
            <a:ext cx="8089265" cy="34575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63955" y="1595755"/>
            <a:ext cx="6478270" cy="1453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Memtables, SSTables, and Commit Logs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Compress</a:t>
            </a: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Compact</a:t>
            </a:r>
            <a:r>
              <a:rPr lang="zh-CN" altLang="en-US">
                <a:solidFill>
                  <a:schemeClr val="bg1"/>
                </a:solidFill>
              </a:rPr>
              <a:t>（读，写，</a:t>
            </a:r>
            <a:r>
              <a:rPr lang="zh-CN" altLang="en-US">
                <a:solidFill>
                  <a:schemeClr val="bg1"/>
                </a:solidFill>
              </a:rPr>
              <a:t>时序）</a:t>
            </a:r>
            <a:endParaRPr lang="zh-CN" altLang="en-US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STCS</a:t>
            </a:r>
            <a:r>
              <a:rPr lang="zh-CN" altLang="en-US">
                <a:solidFill>
                  <a:schemeClr val="bg1"/>
                </a:solidFill>
              </a:rPr>
              <a:t>（写多读少），</a:t>
            </a:r>
            <a:r>
              <a:rPr lang="en-US" altLang="zh-CN">
                <a:solidFill>
                  <a:schemeClr val="bg1"/>
                </a:solidFill>
              </a:rPr>
              <a:t>LCS</a:t>
            </a:r>
            <a:r>
              <a:rPr lang="zh-CN" altLang="en-US">
                <a:solidFill>
                  <a:schemeClr val="bg1"/>
                </a:solidFill>
              </a:rPr>
              <a:t>（读多写少），</a:t>
            </a:r>
            <a:r>
              <a:rPr lang="en-US" altLang="zh-CN">
                <a:solidFill>
                  <a:schemeClr val="bg1"/>
                </a:solidFill>
              </a:rPr>
              <a:t>DTCS</a:t>
            </a: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689737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单机存储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引擎案例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558290"/>
            <a:ext cx="11087100" cy="47485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写路径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560" y="3109595"/>
            <a:ext cx="5562600" cy="3209925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403340" y="3110230"/>
            <a:ext cx="5562000" cy="32112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8360" y="1653540"/>
            <a:ext cx="7118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正常写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轻量级事务(条件插入，更新)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批处理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删除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705" y="200025"/>
            <a:ext cx="5562600" cy="27247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读路径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570" y="2936875"/>
            <a:ext cx="5562000" cy="321120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369050" y="2936875"/>
            <a:ext cx="5562000" cy="3211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3420" y="1642110"/>
            <a:ext cx="5675630" cy="1113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正常读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allow filtering查询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范围查询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排序，过滤，分页，UDF，UDA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二级索引，物化</a:t>
            </a:r>
            <a:r>
              <a:rPr lang="zh-CN" altLang="en-US">
                <a:solidFill>
                  <a:schemeClr val="bg1"/>
                </a:solidFill>
              </a:rPr>
              <a:t>视图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040" y="181610"/>
            <a:ext cx="6938010" cy="257429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7210" y="2508885"/>
            <a:ext cx="5014595" cy="3475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4.NoSQL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存储选型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92905"/>
          </a:xfrm>
        </p:spPr>
        <p:txBody>
          <a:bodyPr/>
          <a:p>
            <a:r>
              <a:rPr lang="zh-CN" altLang="en-US">
                <a:solidFill>
                  <a:schemeClr val="bg1"/>
                </a:solidFill>
              </a:rPr>
              <a:t>模型：属性占比法，决策树，案例分析法，成本收益分析</a:t>
            </a:r>
            <a:r>
              <a:rPr lang="zh-CN" altLang="en-US">
                <a:solidFill>
                  <a:schemeClr val="bg1"/>
                </a:solidFill>
              </a:rPr>
              <a:t>法</a:t>
            </a:r>
            <a:endParaRPr lang="zh-CN" altLang="en-US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如何比较存储？</a:t>
            </a:r>
            <a:endParaRPr lang="zh-CN" altLang="en-US" sz="2800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单机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    ---&gt;  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最终会对标单机数据库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分布式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---&gt; 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最终会对标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CAP/PACELC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1"/>
            <a:endParaRPr lang="en-US" altLang="zh-CN" sz="2800">
              <a:solidFill>
                <a:schemeClr val="bg1"/>
              </a:solidFill>
              <a:sym typeface="+mn-ea"/>
            </a:endParaRPr>
          </a:p>
          <a:p>
            <a:pPr lvl="0"/>
            <a:r>
              <a:rPr lang="zh-CN" altLang="en-US">
                <a:solidFill>
                  <a:schemeClr val="bg1"/>
                </a:solidFill>
                <a:sym typeface="+mn-ea"/>
              </a:rPr>
              <a:t>同类优先性能，不同优先功能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性能提高不易，功能实现变易。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4.NoSQL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存储选型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属性分析法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-NoSQL Toolbox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：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你觉得哪些因素最重要？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12595" y="2338705"/>
            <a:ext cx="8919210" cy="42049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简介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-db-engines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排名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190" y="1372870"/>
            <a:ext cx="5464175" cy="53809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165" y="1618615"/>
            <a:ext cx="4794885" cy="448119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4.NoSQL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存储选型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决策树模型：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你觉得哪些选择很重要？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2421255"/>
            <a:ext cx="8716645" cy="418909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5.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参考资料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项目</a:t>
            </a:r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https://github.com/xiaozhiliaoo/cassandra-practice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书</a:t>
            </a:r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《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Cassandra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权威指南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-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第二和三版》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《数据库系统内幕》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 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第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7,9,11,12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章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《数据密集型应用系统设计》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第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2,3,5,6,9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章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《云计算与分布式系统》第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8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章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zh-CN" alt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论文</a:t>
            </a:r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Dynamo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/Bigtable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 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原始论文：Cassandra - A Decentralized Structured Storage System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线程模型：SEDA: An Architecture for Well-Conditioned,Scalable Internet Services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通信协议：Efficient Reconciliation and Flow Control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 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for Anti-Entropy Protocols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数据建模：A Big Data Modeling Methodology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 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for Apache Cassandra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NoSQL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选型：NoSQL database systems: a survey and decision guidance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6.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回顾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0480"/>
            <a:ext cx="10116185" cy="5537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0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0" y="2680382"/>
            <a:ext cx="121919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Q&amp;A</a:t>
            </a:r>
            <a:endParaRPr kumimoji="1" lang="zh-CN" altLang="en-US" sz="6000" b="1" dirty="0">
              <a:latin typeface="Songti SC Black" panose="02010600040101010101" pitchFamily="2" charset="-122"/>
              <a:ea typeface="Songti SC Black" panose="02010600040101010101" pitchFamily="2" charset="-122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97313" y="3723592"/>
            <a:ext cx="1197375" cy="20097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0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0" y="2680382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THANK YOU</a:t>
            </a:r>
            <a:endParaRPr kumimoji="1" lang="zh-CN" altLang="en-US" sz="6000" b="1" dirty="0">
              <a:latin typeface="Songti SC Black" panose="02010600040101010101" pitchFamily="2" charset="-122"/>
              <a:ea typeface="Songti SC Black" panose="02010600040101010101" pitchFamily="2" charset="-122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97313" y="3723592"/>
            <a:ext cx="1197375" cy="2009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简介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310" y="1463675"/>
            <a:ext cx="6155055" cy="5224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720" y="2001520"/>
            <a:ext cx="4799330" cy="4356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简介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870"/>
            <a:ext cx="12192000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简介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研究模型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COSEA</a:t>
            </a:r>
            <a:r>
              <a:rPr lang="zh-CN" altLang="en-US">
                <a:solidFill>
                  <a:schemeClr val="bg1"/>
                </a:solidFill>
              </a:rPr>
              <a:t>模型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 sz="2400">
                <a:solidFill>
                  <a:schemeClr val="bg1"/>
                </a:solidFill>
                <a:hlinkClick r:id="rId2" action="ppaction://hlinkfile"/>
              </a:rPr>
              <a:t>参考链接</a:t>
            </a:r>
            <a:endParaRPr lang="zh-CN" altLang="en-US" sz="2400">
              <a:solidFill>
                <a:schemeClr val="bg1"/>
              </a:solidFill>
              <a:hlinkClick r:id="rId2" action="ppaction://hlinkfile"/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620" y="5715"/>
            <a:ext cx="4945380" cy="5052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" y="2854960"/>
            <a:ext cx="6562725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概念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理论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范式和反范式，数仓（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Star/Snowflake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），可变和不可变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产品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网状，关系型，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NoSQL(KV,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文档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宽列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图形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，搜索，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数仓列式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案例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预定酒店建模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/>
            <a:r>
              <a:rPr lang="zh-CN" altLang="en-US" sz="2800">
                <a:solidFill>
                  <a:schemeClr val="bg1"/>
                </a:solidFill>
                <a:sym typeface="+mn-ea"/>
              </a:rPr>
              <a:t>重要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模型影响数据存储以及查询。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过程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建模过程：查询驱动建模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65" y="2395855"/>
            <a:ext cx="8514715" cy="41725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630,&quot;width&quot;:7010}"/>
</p:tagLst>
</file>

<file path=ppt/tags/tag2.xml><?xml version="1.0" encoding="utf-8"?>
<p:tagLst xmlns:p="http://schemas.openxmlformats.org/presentationml/2006/main">
  <p:tag name="KSO_WM_UNIT_PLACING_PICTURE_USER_VIEWPORT" val="{&quot;height&quot;:4484,&quot;width&quot;:6207}"/>
</p:tagLst>
</file>

<file path=ppt/tags/tag3.xml><?xml version="1.0" encoding="utf-8"?>
<p:tagLst xmlns:p="http://schemas.openxmlformats.org/presentationml/2006/main">
  <p:tag name="KSO_WPP_MARK_KEY" val="881cd7f8-87fd-4505-9c6b-fb0750ddb863"/>
  <p:tag name="COMMONDATA" val="eyJoZGlkIjoiMjcwMmI1NjQ5MmNhYmI3NmFmMzZiOTYzZTRlNGE5NDkifQ=="/>
</p:tagLst>
</file>

<file path=ppt/theme/theme1.xml><?xml version="1.0" encoding="utf-8"?>
<a:theme xmlns:a="http://schemas.openxmlformats.org/drawingml/2006/main" name="Office 主题​​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5736</Words>
  <Application>WPS 演示</Application>
  <PresentationFormat>宽屏</PresentationFormat>
  <Paragraphs>453</Paragraphs>
  <Slides>44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60" baseType="lpstr">
      <vt:lpstr>Arial</vt:lpstr>
      <vt:lpstr>宋体</vt:lpstr>
      <vt:lpstr>Wingdings</vt:lpstr>
      <vt:lpstr>Songti SC Black</vt:lpstr>
      <vt:lpstr>Heiti SC Light</vt:lpstr>
      <vt:lpstr>PingFang SC Thin</vt:lpstr>
      <vt:lpstr>PingFang SC Semibold</vt:lpstr>
      <vt:lpstr>PingFang SC Light</vt:lpstr>
      <vt:lpstr>PingFang SC Regular</vt:lpstr>
      <vt:lpstr>微软雅黑</vt:lpstr>
      <vt:lpstr>黑体</vt:lpstr>
      <vt:lpstr>Arial Unicode MS</vt:lpstr>
      <vt:lpstr>Arial Black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网易集团PPT模板</dc:title>
  <dc:creator>Netease</dc:creator>
  <cp:lastModifiedBy>简单</cp:lastModifiedBy>
  <cp:revision>581</cp:revision>
  <dcterms:created xsi:type="dcterms:W3CDTF">2020-10-23T08:28:00Z</dcterms:created>
  <dcterms:modified xsi:type="dcterms:W3CDTF">2022-11-17T12:19:20Z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281C1FD8F4A54826965609956D9D82B2</vt:lpwstr>
  </property>
  <property fmtid="{D5CDD505-2E9C-101B-9397-08002B2CF9AE}" pid="3" name="KSOProductBuildVer">
    <vt:lpwstr>2052-11.1.0.12763</vt:lpwstr>
  </property>
</Properties>
</file>